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Montserrat"/>
      <p:regular r:id="rId65"/>
      <p:bold r:id="rId66"/>
      <p:italic r:id="rId67"/>
      <p:boldItalic r:id="rId68"/>
    </p:embeddedFont>
    <p:embeddedFont>
      <p:font typeface="Overpas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416E4C-66BA-4E5C-B36B-51282EFA0CE9}">
  <a:tblStyle styleId="{63416E4C-66BA-4E5C-B36B-51282EFA0C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ECFC792-B3AE-4C3F-9A9F-0B955FBBC6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21" Type="http://schemas.openxmlformats.org/officeDocument/2006/relationships/slide" Target="slides/slide15.xml"/><Relationship Id="rId68" Type="http://schemas.openxmlformats.org/officeDocument/2006/relationships/font" Target="fonts/Montserrat-boldItalic.fntdata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66" Type="http://schemas.openxmlformats.org/officeDocument/2006/relationships/font" Target="fonts/Montserrat-bold.fntdata"/><Relationship Id="rId24" Type="http://schemas.openxmlformats.org/officeDocument/2006/relationships/slide" Target="slides/slide18.xml"/><Relationship Id="rId53" Type="http://schemas.openxmlformats.org/officeDocument/2006/relationships/slide" Target="slides/slide47.xml"/><Relationship Id="rId11" Type="http://schemas.openxmlformats.org/officeDocument/2006/relationships/slide" Target="slides/slide5.xml"/><Relationship Id="rId58" Type="http://schemas.openxmlformats.org/officeDocument/2006/relationships/slide" Target="slides/slide52.xml"/><Relationship Id="rId74" Type="http://schemas.openxmlformats.org/officeDocument/2006/relationships/customXml" Target="../customXml/item2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64" Type="http://schemas.openxmlformats.org/officeDocument/2006/relationships/slide" Target="slides/slide58.xml"/><Relationship Id="rId22" Type="http://schemas.openxmlformats.org/officeDocument/2006/relationships/slide" Target="slides/slide16.xml"/><Relationship Id="rId69" Type="http://schemas.openxmlformats.org/officeDocument/2006/relationships/font" Target="fonts/Overpass-regular.fntdata"/><Relationship Id="rId27" Type="http://schemas.openxmlformats.org/officeDocument/2006/relationships/slide" Target="slides/slide21.xml"/><Relationship Id="rId56" Type="http://schemas.openxmlformats.org/officeDocument/2006/relationships/slide" Target="slides/slide50.xml"/><Relationship Id="rId14" Type="http://schemas.openxmlformats.org/officeDocument/2006/relationships/slide" Target="slides/slide8.xml"/><Relationship Id="rId8" Type="http://schemas.openxmlformats.org/officeDocument/2006/relationships/slide" Target="slides/slide2.xml"/><Relationship Id="rId72" Type="http://schemas.openxmlformats.org/officeDocument/2006/relationships/font" Target="fonts/Overpass-boldItalic.fntdata"/><Relationship Id="rId51" Type="http://schemas.openxmlformats.org/officeDocument/2006/relationships/slide" Target="slides/slide45.xml"/><Relationship Id="rId3" Type="http://schemas.openxmlformats.org/officeDocument/2006/relationships/presProps" Target="presProps.xml"/><Relationship Id="rId46" Type="http://schemas.openxmlformats.org/officeDocument/2006/relationships/slide" Target="slides/slide40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67" Type="http://schemas.openxmlformats.org/officeDocument/2006/relationships/font" Target="fonts/Montserrat-italic.fntdata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59" Type="http://schemas.openxmlformats.org/officeDocument/2006/relationships/slide" Target="slides/slide53.xml"/><Relationship Id="rId17" Type="http://schemas.openxmlformats.org/officeDocument/2006/relationships/slide" Target="slides/slide11.xml"/><Relationship Id="rId41" Type="http://schemas.openxmlformats.org/officeDocument/2006/relationships/slide" Target="slides/slide35.xml"/><Relationship Id="rId70" Type="http://schemas.openxmlformats.org/officeDocument/2006/relationships/font" Target="fonts/Overpass-bold.fntdata"/><Relationship Id="rId62" Type="http://schemas.openxmlformats.org/officeDocument/2006/relationships/slide" Target="slides/slide56.xml"/><Relationship Id="rId20" Type="http://schemas.openxmlformats.org/officeDocument/2006/relationships/slide" Target="slides/slide14.xml"/><Relationship Id="rId54" Type="http://schemas.openxmlformats.org/officeDocument/2006/relationships/slide" Target="slides/slide48.xml"/><Relationship Id="rId75" Type="http://schemas.openxmlformats.org/officeDocument/2006/relationships/customXml" Target="../customXml/item3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49" Type="http://schemas.openxmlformats.org/officeDocument/2006/relationships/slide" Target="slides/slide43.xml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7" Type="http://schemas.openxmlformats.org/officeDocument/2006/relationships/slide" Target="slides/slide51.xml"/><Relationship Id="rId15" Type="http://schemas.openxmlformats.org/officeDocument/2006/relationships/slide" Target="slides/slide9.xml"/><Relationship Id="rId44" Type="http://schemas.openxmlformats.org/officeDocument/2006/relationships/slide" Target="slides/slide38.xml"/><Relationship Id="rId31" Type="http://schemas.openxmlformats.org/officeDocument/2006/relationships/slide" Target="slides/slide25.xml"/><Relationship Id="rId65" Type="http://schemas.openxmlformats.org/officeDocument/2006/relationships/font" Target="fonts/Montserrat-regular.fntdata"/><Relationship Id="rId60" Type="http://schemas.openxmlformats.org/officeDocument/2006/relationships/slide" Target="slides/slide54.xml"/><Relationship Id="rId52" Type="http://schemas.openxmlformats.org/officeDocument/2006/relationships/slide" Target="slides/slide46.xml"/><Relationship Id="rId10" Type="http://schemas.openxmlformats.org/officeDocument/2006/relationships/slide" Target="slides/slide4.xml"/><Relationship Id="rId73" Type="http://schemas.openxmlformats.org/officeDocument/2006/relationships/customXml" Target="../customXml/item1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39" Type="http://schemas.openxmlformats.org/officeDocument/2006/relationships/slide" Target="slides/slide3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font" Target="fonts/Overpas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2d1a5127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2d1a5127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2d12a03b4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2d12a03b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2d12a03b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2d12a03b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2d12a03b4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2d12a03b4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2d1a51272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2d1a51272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2d1a51272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2d1a51272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2d1a5127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2d1a5127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2d1a51272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2d1a5127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2d1a51272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2d1a51272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2d1a51272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2d1a51272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2d1a5127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2d1a5127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216a578d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216a578d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2d1a5127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2d1a5127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2d1a51272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2d1a51272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2d1a51272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2d1a51272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2d1a5127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2d1a5127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2d1a5127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2d1a5127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2d1a5127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2d1a5127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2d1a5127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2d1a5127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2d1a5127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2d1a5127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2d1a51272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2d1a5127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2d1a51272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2d1a51272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2d1a5127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2d1a5127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2d12a03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2d12a03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2d12a03b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2d12a03b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2d12a03b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2d12a03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2d12a03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2d12a03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2d12a03b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2d12a03b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2d12a03b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2d12a03b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2d12a03b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2d12a03b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2d12a03b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2d12a03b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2d12a03b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2d12a03b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2d12a03b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2d12a03b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2d1a5127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2d1a5127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2d12a03b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2d12a03b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2d12a03b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2d12a03b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2d12a03b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2d12a03b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2d12a03b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12d12a03b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2d12a03b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2d12a03b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2d12a03b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2d12a03b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2d12a03b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2d12a03b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2d12a03b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2d12a03b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2d12a03b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2d12a03b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2d12a03b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2d12a03b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2d1a5127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2d1a5127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fda6b036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fda6b03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2d12a03b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2d12a03b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2d12a03b4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12d12a03b4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12d12a03b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12d12a03b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2d12a03b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2d12a03b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2d12a03b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2d12a03b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2d12a03b4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2d12a03b4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465c13b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2465c13b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2d12a03b4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2d12a03b4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2d1a51272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2d1a5127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2d1a5127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2d1a5127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2d1a5127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2d1a5127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2d1a5127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2d1a5127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6471" y="344091"/>
            <a:ext cx="1750626" cy="51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/>
          <p:nvPr>
            <p:ph idx="3" type="pic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/>
        </p:nvSpPr>
        <p:spPr>
          <a:xfrm>
            <a:off x="356000" y="4527225"/>
            <a:ext cx="9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BIG_NUMBER_1_1">
    <p:bg>
      <p:bgPr>
        <a:solidFill>
          <a:srgbClr val="A6DD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2">
            <a:alphaModFix/>
          </a:blip>
          <a:srcRect b="12469" l="0" r="0" t="22649"/>
          <a:stretch/>
        </p:blipFill>
        <p:spPr>
          <a:xfrm>
            <a:off x="3997175" y="1804075"/>
            <a:ext cx="5146825" cy="33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Klausimai?</a:t>
            </a:r>
            <a:endParaRPr b="1" sz="4800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nstration">
  <p:cSld name="BIG_NUMBER_1_1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10" name="Google Shape;110;p12"/>
          <p:cNvPicPr preferRelativeResize="0"/>
          <p:nvPr/>
        </p:nvPicPr>
        <p:blipFill rotWithShape="1">
          <a:blip r:embed="rId2">
            <a:alphaModFix/>
          </a:blip>
          <a:srcRect b="13926" l="0" r="0" t="0"/>
          <a:stretch/>
        </p:blipFill>
        <p:spPr>
          <a:xfrm>
            <a:off x="4000500" y="716450"/>
            <a:ext cx="5143500" cy="44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">
  <p:cSld name="BIG_NUMBER_1_1_1_1">
    <p:bg>
      <p:bgPr>
        <a:solidFill>
          <a:srgbClr val="FFA0F7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625" y="1954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 txBox="1"/>
          <p:nvPr/>
        </p:nvSpPr>
        <p:spPr>
          <a:xfrm>
            <a:off x="145375" y="2260500"/>
            <a:ext cx="302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Užduotis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3"/>
          <p:cNvSpPr txBox="1"/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 1">
  <p:cSld name="BIG_NUMBER_1_1_1_1_1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Namų darbas</a:t>
            </a:r>
            <a:endParaRPr b="1"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9400" y="0"/>
            <a:ext cx="4905425" cy="4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 1 1">
  <p:cSld name="BIG_NUMBER_1_1_1_1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Iki kito karto!</a:t>
            </a:r>
            <a:endParaRPr b="1"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2">
            <a:alphaModFix/>
          </a:blip>
          <a:srcRect b="23803" l="0" r="0" t="0"/>
          <a:stretch/>
        </p:blipFill>
        <p:spPr>
          <a:xfrm>
            <a:off x="4819100" y="1848125"/>
            <a:ext cx="4324900" cy="32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 2">
  <p:cSld name="2_Title and Content_1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33" name="Google Shape;133;p18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34" name="Google Shape;134;p18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18"/>
          <p:cNvSpPr txBox="1"/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2" type="body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3" type="body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4" type="body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5" type="body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6" type="body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7" type="body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2_Title and Content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9" name="Google Shape;19;p3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3" type="body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4" type="body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5" type="body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6" type="body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7" type="body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0" name="Google Shape;30;p3"/>
          <p:cNvSpPr/>
          <p:nvPr>
            <p:ph idx="8" type="pic"/>
          </p:nvPr>
        </p:nvSpPr>
        <p:spPr>
          <a:xfrm>
            <a:off x="416455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3"/>
          <p:cNvSpPr/>
          <p:nvPr>
            <p:ph idx="9" type="pic"/>
          </p:nvPr>
        </p:nvSpPr>
        <p:spPr>
          <a:xfrm>
            <a:off x="416455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3"/>
          <p:cNvSpPr/>
          <p:nvPr>
            <p:ph idx="13" type="pic"/>
          </p:nvPr>
        </p:nvSpPr>
        <p:spPr>
          <a:xfrm>
            <a:off x="416455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3"/>
          <p:cNvSpPr/>
          <p:nvPr>
            <p:ph idx="14" type="pic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3"/>
          <p:cNvSpPr/>
          <p:nvPr>
            <p:ph idx="15" type="pic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3"/>
          <p:cNvSpPr/>
          <p:nvPr>
            <p:ph idx="16" type="pic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 1">
  <p:cSld name="2_Title and Content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39" name="Google Shape;39;p4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4"/>
          <p:cNvSpPr txBox="1"/>
          <p:nvPr>
            <p:ph idx="2" type="body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3" type="body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4" type="body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5" type="body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6" type="body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7" type="body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9" name="Google Shape;49;p4"/>
          <p:cNvSpPr/>
          <p:nvPr>
            <p:ph idx="8" type="pic"/>
          </p:nvPr>
        </p:nvSpPr>
        <p:spPr>
          <a:xfrm>
            <a:off x="416455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"/>
          <p:cNvSpPr/>
          <p:nvPr>
            <p:ph idx="9" type="pic"/>
          </p:nvPr>
        </p:nvSpPr>
        <p:spPr>
          <a:xfrm>
            <a:off x="416455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4"/>
          <p:cNvSpPr/>
          <p:nvPr>
            <p:ph idx="13" type="pic"/>
          </p:nvPr>
        </p:nvSpPr>
        <p:spPr>
          <a:xfrm>
            <a:off x="416455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4"/>
          <p:cNvSpPr/>
          <p:nvPr>
            <p:ph idx="14" type="pic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4"/>
          <p:cNvSpPr/>
          <p:nvPr>
            <p:ph idx="15" type="pic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4"/>
          <p:cNvSpPr/>
          <p:nvPr>
            <p:ph idx="16" type="pic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4"/>
          <p:cNvSpPr txBox="1"/>
          <p:nvPr/>
        </p:nvSpPr>
        <p:spPr>
          <a:xfrm>
            <a:off x="360300" y="1028775"/>
            <a:ext cx="585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2300">
                <a:latin typeface="Montserrat"/>
                <a:ea typeface="Montserrat"/>
                <a:cs typeface="Montserrat"/>
                <a:sym typeface="Montserrat"/>
              </a:rPr>
              <a:t>Paskaitos eiga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59" name="Google Shape;59;p5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60" name="Google Shape;60;p5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5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3" type="body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Topic">
  <p:cSld name="MAIN_POINT">
    <p:bg>
      <p:bgPr>
        <a:solidFill>
          <a:srgbClr val="9945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800"/>
              <a:buFont typeface="Montserrat"/>
              <a:buNone/>
              <a:defRPr b="1" sz="4800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150" y="4540950"/>
            <a:ext cx="9144000" cy="6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658488" y="4693995"/>
            <a:ext cx="308708" cy="332067"/>
            <a:chOff x="7684476" y="458788"/>
            <a:chExt cx="632987" cy="680883"/>
          </a:xfrm>
        </p:grpSpPr>
        <p:sp>
          <p:nvSpPr>
            <p:cNvPr id="71" name="Google Shape;71;p6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and Result">
  <p:cSld name="1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7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77" name="Google Shape;77;p7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7"/>
          <p:cNvSpPr txBox="1"/>
          <p:nvPr/>
        </p:nvSpPr>
        <p:spPr>
          <a:xfrm>
            <a:off x="128975" y="98625"/>
            <a:ext cx="8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Kodas</a:t>
            </a:r>
            <a:endParaRPr b="1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689000" y="98625"/>
            <a:ext cx="12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Rezultatas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Logo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86" name="Google Shape;86;p8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nd Title">
  <p:cSld name="CAPTION_ONLY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92" name="Google Shape;92;p9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93" name="Google Shape;93;p9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9"/>
          <p:cNvSpPr txBox="1"/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ffee Break">
  <p:cSld name="BIG_NUMBER_1">
    <p:bg>
      <p:bgPr>
        <a:solidFill>
          <a:srgbClr val="FE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00" name="Google Shape;10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00475" y="1363925"/>
            <a:ext cx="3943525" cy="39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/>
          <p:nvPr/>
        </p:nvSpPr>
        <p:spPr>
          <a:xfrm>
            <a:off x="1170650" y="3244100"/>
            <a:ext cx="2928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lt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* Kavos pertraukėlė iki </a:t>
            </a:r>
            <a:endParaRPr sz="1000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Sugrįžę praneškite parašydami į chat’ą “+”</a:t>
            </a:r>
            <a:endParaRPr b="1" sz="1000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Pertraukėlė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2503500" y="3244088"/>
            <a:ext cx="1016700" cy="1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1000"/>
              <a:buFont typeface="Overpass"/>
              <a:buNone/>
              <a:defRPr b="1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Char char="●"/>
              <a:defRPr sz="18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gif"/><Relationship Id="rId4" Type="http://schemas.openxmlformats.org/officeDocument/2006/relationships/image" Target="../media/image2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Formos</a:t>
            </a:r>
            <a:endParaRPr/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/ CSS</a:t>
            </a:r>
            <a:endParaRPr/>
          </a:p>
        </p:txBody>
      </p:sp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>
            <p:ph idx="3" type="pic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</p:spPr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627" y="344100"/>
            <a:ext cx="1033499" cy="10301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6925140" y="2085239"/>
            <a:ext cx="1835100" cy="464100"/>
          </a:xfrm>
          <a:prstGeom prst="roundRect">
            <a:avLst>
              <a:gd fmla="val 50000" name="adj"/>
            </a:avLst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lt" sz="1600">
                <a:solidFill>
                  <a:srgbClr val="FEFFFF"/>
                </a:solidFill>
              </a:rPr>
              <a:t>HTML &amp; 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6941017" y="2778246"/>
            <a:ext cx="1835100" cy="4641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lt" sz="1600">
                <a:solidFill>
                  <a:srgbClr val="FEFFFF"/>
                </a:solidFill>
              </a:rPr>
              <a:t>9</a:t>
            </a:r>
            <a:r>
              <a:rPr b="1" i="0" lang="lt" sz="16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lt" sz="1600">
                <a:solidFill>
                  <a:srgbClr val="FEFFFF"/>
                </a:solidFill>
              </a:rPr>
              <a:t>paskaita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r>
              <a:rPr lang="lt"/>
              <a:t> elementas </a:t>
            </a:r>
            <a:endParaRPr/>
          </a:p>
        </p:txBody>
      </p:sp>
      <p:sp>
        <p:nvSpPr>
          <p:cNvPr id="234" name="Google Shape;234;p28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Leidžia geriau struktūrizuoti HTML formą.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Uždeda rėmelį aplink pasirinktus elementus.</a:t>
            </a:r>
            <a:endParaRPr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Kaip kuriamos HTML formos?</a:t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4350625" y="2785225"/>
            <a:ext cx="4436700" cy="2092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 action=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"/submit_endpoint"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First name: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Last name: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Birthday: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"date"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&lt;/fieldset&gt;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endParaRPr sz="900">
              <a:solidFill>
                <a:srgbClr val="96CB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r>
              <a:rPr lang="lt"/>
              <a:t> atributai</a:t>
            </a:r>
            <a:endParaRPr/>
          </a:p>
        </p:txBody>
      </p:sp>
      <p:graphicFrame>
        <p:nvGraphicFramePr>
          <p:cNvPr id="242" name="Google Shape;242;p29"/>
          <p:cNvGraphicFramePr/>
          <p:nvPr/>
        </p:nvGraphicFramePr>
        <p:xfrm>
          <a:off x="360288" y="93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{63416E4C-66BA-4E5C-B36B-51282EFA0CE9}</a:tableStyleId>
              </a:tblPr>
              <a:tblGrid>
                <a:gridCol w="1532600"/>
                <a:gridCol w="2901400"/>
                <a:gridCol w="3277500"/>
              </a:tblGrid>
              <a:tr h="77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Atributas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Reikšmė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Aprašymas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8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disabled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disabled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kad susijusių formos elementų grupė turėtų būti išjungta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92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form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form_id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kuriai formai priklauso lauko rinkinys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text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 lauko rinkinio pavadinimą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&lt;legend&gt;</a:t>
            </a:r>
            <a:r>
              <a:rPr lang="lt"/>
              <a:t> elementas</a:t>
            </a:r>
            <a:endParaRPr/>
          </a:p>
        </p:txBody>
      </p:sp>
      <p:sp>
        <p:nvSpPr>
          <p:cNvPr id="248" name="Google Shape;248;p30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&lt;legend&gt;</a:t>
            </a:r>
            <a:r>
              <a:rPr lang="lt"/>
              <a:t> apibrėžia elemento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r>
              <a:rPr lang="lt"/>
              <a:t> antraštę.</a:t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Kaip kuriamos HTML formos?</a:t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3728625" y="2195650"/>
            <a:ext cx="5058600" cy="2682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 action=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"/submit_endpoint"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&lt;legend&gt;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Personal info: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&lt;/legend&gt;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First name: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Last name: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Birthday: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"date"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&lt;/fieldset&gt;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endParaRPr sz="1100">
              <a:solidFill>
                <a:srgbClr val="96CB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Įvesties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laukeliai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lt"/>
              <a:t>HTML formų įvestys gali būti įvairių tipų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648188" y="1811822"/>
            <a:ext cx="2335800" cy="2335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2A1A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3404097" y="1811822"/>
            <a:ext cx="2335800" cy="2335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2A1A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6160007" y="1811822"/>
            <a:ext cx="2335800" cy="2335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2A1A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 txBox="1"/>
          <p:nvPr/>
        </p:nvSpPr>
        <p:spPr>
          <a:xfrm>
            <a:off x="1491876" y="1311700"/>
            <a:ext cx="648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Email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4093050" y="1311700"/>
            <a:ext cx="957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Password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6881325" y="1330150"/>
            <a:ext cx="957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Text area 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245" y="1811822"/>
            <a:ext cx="2133558" cy="233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681" y="1891883"/>
            <a:ext cx="1404557" cy="217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120" y="2256798"/>
            <a:ext cx="2285480" cy="144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Pagrindiniai HTML formos </a:t>
            </a:r>
            <a:r>
              <a:rPr b="1" lang="lt"/>
              <a:t>įvesties tipai</a:t>
            </a:r>
            <a:endParaRPr b="1"/>
          </a:p>
        </p:txBody>
      </p:sp>
      <p:sp>
        <p:nvSpPr>
          <p:cNvPr id="275" name="Google Shape;275;p33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Yra įvairių formų įvesties tipų, kuriuos galite naudoti rinkdami duomenis naudodami HTML formą.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3"/>
          <p:cNvSpPr txBox="1"/>
          <p:nvPr>
            <p:ph idx="3" type="body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Text input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Textarea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Checkbox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Radio Button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Select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File Selection Dialog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Hidden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Clickable buttons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SUBMIT / RESET</a:t>
            </a:r>
            <a:endParaRPr sz="1200"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Kaip kuriamos HTML formos?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Text input</a:t>
            </a:r>
            <a:endParaRPr/>
          </a:p>
        </p:txBody>
      </p:sp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  <p:sp>
        <p:nvSpPr>
          <p:cNvPr id="284" name="Google Shape;284;p34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Vartotojo įvedami duomenis teksto pavidalu.</a:t>
            </a:r>
            <a:endParaRPr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500" y="1547700"/>
            <a:ext cx="3862200" cy="289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Textarea</a:t>
            </a:r>
            <a:endParaRPr/>
          </a:p>
        </p:txBody>
      </p:sp>
      <p:sp>
        <p:nvSpPr>
          <p:cNvPr id="291" name="Google Shape;291;p35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Textarea nuo teksto įvesties laukelio skiriasi apimtimi. Dažniausiai į textarea galime įrašyti daugiau teksto.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Tai galima naudoti atviruose klausimuose, komentaruose, aprašymuose.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700" y="1547700"/>
            <a:ext cx="2997000" cy="22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Checkbox</a:t>
            </a:r>
            <a:endParaRPr/>
          </a:p>
        </p:txBody>
      </p:sp>
      <p:sp>
        <p:nvSpPr>
          <p:cNvPr id="299" name="Google Shape;299;p36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Checkbox naudojame tada, kuomet norime vartotojui suteikti galimybę pasirinkti </a:t>
            </a:r>
            <a:r>
              <a:rPr b="1" lang="lt"/>
              <a:t>keletą galimų</a:t>
            </a:r>
            <a:r>
              <a:rPr lang="lt"/>
              <a:t> variantų.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313" y="1547700"/>
            <a:ext cx="26193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Radio Button</a:t>
            </a:r>
            <a:endParaRPr/>
          </a:p>
        </p:txBody>
      </p:sp>
      <p:sp>
        <p:nvSpPr>
          <p:cNvPr id="307" name="Google Shape;307;p37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Radio button naudojame tada, kai galimas </a:t>
            </a:r>
            <a:r>
              <a:rPr b="1" lang="lt"/>
              <a:t>TIK vienas </a:t>
            </a:r>
            <a:r>
              <a:rPr lang="lt"/>
              <a:t>pasirinkimas</a:t>
            </a:r>
            <a:r>
              <a:rPr lang="lt"/>
              <a:t>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Pavyzdžiui, vartotojui suteikiama galimybė, pasirinkti vieną iš atsiskaitymo būdų: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Mokėti per banką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Mokėti kurjeriui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ir t.t.</a:t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3">
            <a:alphaModFix/>
          </a:blip>
          <a:srcRect b="12325" l="17021" r="18428" t="11870"/>
          <a:stretch/>
        </p:blipFill>
        <p:spPr>
          <a:xfrm>
            <a:off x="6261425" y="1547700"/>
            <a:ext cx="2493000" cy="219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idx="2" type="body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formos</a:t>
            </a:r>
            <a:endParaRPr/>
          </a:p>
        </p:txBody>
      </p:sp>
      <p:sp>
        <p:nvSpPr>
          <p:cNvPr id="161" name="Google Shape;161;p20"/>
          <p:cNvSpPr txBox="1"/>
          <p:nvPr>
            <p:ph idx="3" type="body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</a:t>
            </a:r>
            <a:r>
              <a:rPr lang="lt"/>
              <a:t>vesties laukeliai</a:t>
            </a:r>
            <a:endParaRPr/>
          </a:p>
        </p:txBody>
      </p:sp>
      <p:sp>
        <p:nvSpPr>
          <p:cNvPr id="162" name="Google Shape;162;p20"/>
          <p:cNvSpPr txBox="1"/>
          <p:nvPr>
            <p:ph idx="4" type="body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</a:t>
            </a:r>
            <a:r>
              <a:rPr lang="lt"/>
              <a:t>raktinės užduotys</a:t>
            </a:r>
            <a:endParaRPr/>
          </a:p>
        </p:txBody>
      </p:sp>
      <p:sp>
        <p:nvSpPr>
          <p:cNvPr id="163" name="Google Shape;163;p20"/>
          <p:cNvSpPr txBox="1"/>
          <p:nvPr>
            <p:ph idx="6" type="body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>
            <p:ph idx="7" type="body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0"/>
          <p:cNvPicPr preferRelativeResize="0"/>
          <p:nvPr>
            <p:ph idx="8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455" y="2395745"/>
            <a:ext cx="474600" cy="474600"/>
          </a:xfrm>
          <a:prstGeom prst="rect">
            <a:avLst/>
          </a:prstGeom>
        </p:spPr>
      </p:pic>
      <p:pic>
        <p:nvPicPr>
          <p:cNvPr id="166" name="Google Shape;166;p20"/>
          <p:cNvPicPr preferRelativeResize="0"/>
          <p:nvPr>
            <p:ph idx="9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455" y="3252295"/>
            <a:ext cx="474600" cy="474600"/>
          </a:xfrm>
          <a:prstGeom prst="rect">
            <a:avLst/>
          </a:prstGeom>
        </p:spPr>
      </p:pic>
      <p:pic>
        <p:nvPicPr>
          <p:cNvPr id="167" name="Google Shape;167;p20"/>
          <p:cNvPicPr preferRelativeResize="0"/>
          <p:nvPr>
            <p:ph idx="13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455" y="4108845"/>
            <a:ext cx="474600" cy="474600"/>
          </a:xfrm>
          <a:prstGeom prst="rect">
            <a:avLst/>
          </a:prstGeom>
        </p:spPr>
      </p:pic>
      <p:sp>
        <p:nvSpPr>
          <p:cNvPr id="168" name="Google Shape;168;p20"/>
          <p:cNvSpPr/>
          <p:nvPr>
            <p:ph idx="14" type="pic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</p:spPr>
      </p:sp>
      <p:sp>
        <p:nvSpPr>
          <p:cNvPr id="169" name="Google Shape;169;p20"/>
          <p:cNvSpPr/>
          <p:nvPr>
            <p:ph idx="15" type="pic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</p:spPr>
      </p:sp>
      <p:sp>
        <p:nvSpPr>
          <p:cNvPr id="170" name="Google Shape;170;p20"/>
          <p:cNvSpPr/>
          <p:nvPr>
            <p:ph idx="16" type="pic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</p:spPr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Formos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File Selection Dialog</a:t>
            </a:r>
            <a:endParaRPr/>
          </a:p>
        </p:txBody>
      </p:sp>
      <p:sp>
        <p:nvSpPr>
          <p:cNvPr id="315" name="Google Shape;315;p38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Dar vienas atpažįstamas formos dialogo su vartotoju pavyzdys - failo įkėlimas.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Galite nustatyti kokių failų iš vartotojo tikitės: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nuotraukos (.jpg, .png),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dokumentų (.pdf, .docx) ir t.t.</a:t>
            </a:r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 rotWithShape="1">
          <a:blip r:embed="rId3">
            <a:alphaModFix/>
          </a:blip>
          <a:srcRect b="0" l="19439" r="0" t="39856"/>
          <a:stretch/>
        </p:blipFill>
        <p:spPr>
          <a:xfrm>
            <a:off x="4514875" y="3284575"/>
            <a:ext cx="4268700" cy="159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7" name="Google Shape;317;p38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Hidden</a:t>
            </a:r>
            <a:endParaRPr/>
          </a:p>
        </p:txBody>
      </p:sp>
      <p:sp>
        <p:nvSpPr>
          <p:cNvPr id="323" name="Google Shape;323;p39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Hidden</a:t>
            </a:r>
            <a:r>
              <a:rPr lang="lt"/>
              <a:t> gali būti naudojamas tam, kad vartotojas nematytu elemento, kol nebus įvykdyta kokia nors kita sąlyga (pvz., pažymimas checkbox laukelis ir pan.).</a:t>
            </a:r>
            <a:endParaRPr/>
          </a:p>
        </p:txBody>
      </p:sp>
      <p:sp>
        <p:nvSpPr>
          <p:cNvPr id="324" name="Google Shape;324;p39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SUBMIT / RESET</a:t>
            </a:r>
            <a:endParaRPr/>
          </a:p>
        </p:txBody>
      </p:sp>
      <p:sp>
        <p:nvSpPr>
          <p:cNvPr id="330" name="Google Shape;330;p40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Submit mygtukas skirtas formos išsiuntimui į back-end vartotojui užpildžius formos laukus.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Reset - gera praktika vartotojui turėti galimybę atšaukti/ištrinti užpildytus laukus ar pašalinti įkeltą failą.</a:t>
            </a:r>
            <a:endParaRPr/>
          </a:p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3">
            <a:alphaModFix/>
          </a:blip>
          <a:srcRect b="25223" l="14895" r="12122" t="24197"/>
          <a:stretch/>
        </p:blipFill>
        <p:spPr>
          <a:xfrm>
            <a:off x="6283600" y="3912850"/>
            <a:ext cx="1832800" cy="9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 rotWithShape="1">
          <a:blip r:embed="rId4">
            <a:alphaModFix/>
          </a:blip>
          <a:srcRect b="0" l="0" r="76697" t="13096"/>
          <a:stretch/>
        </p:blipFill>
        <p:spPr>
          <a:xfrm>
            <a:off x="6073550" y="1547700"/>
            <a:ext cx="2130900" cy="2084700"/>
          </a:xfrm>
          <a:prstGeom prst="roundRect">
            <a:avLst>
              <a:gd fmla="val 9511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&lt;button&gt;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elementas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Clickable buttons</a:t>
            </a:r>
            <a:endParaRPr/>
          </a:p>
        </p:txBody>
      </p:sp>
      <p:sp>
        <p:nvSpPr>
          <p:cNvPr id="344" name="Google Shape;344;p42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&lt;button&gt; elementas</a:t>
            </a:r>
            <a:endParaRPr/>
          </a:p>
        </p:txBody>
      </p:sp>
      <p:sp>
        <p:nvSpPr>
          <p:cNvPr id="345" name="Google Shape;345;p42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&lt;button&gt;</a:t>
            </a:r>
            <a:r>
              <a:rPr lang="lt"/>
              <a:t> sukuria mygtuką.</a:t>
            </a:r>
            <a:endParaRPr/>
          </a:p>
        </p:txBody>
      </p:sp>
      <p:pic>
        <p:nvPicPr>
          <p:cNvPr id="346" name="Google Shape;346;p42"/>
          <p:cNvPicPr preferRelativeResize="0"/>
          <p:nvPr/>
        </p:nvPicPr>
        <p:blipFill rotWithShape="1">
          <a:blip r:embed="rId3">
            <a:alphaModFix/>
          </a:blip>
          <a:srcRect b="17455" l="21043" r="18522" t="26741"/>
          <a:stretch/>
        </p:blipFill>
        <p:spPr>
          <a:xfrm>
            <a:off x="6515000" y="2619000"/>
            <a:ext cx="2272350" cy="15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2"/>
          <p:cNvSpPr/>
          <p:nvPr/>
        </p:nvSpPr>
        <p:spPr>
          <a:xfrm>
            <a:off x="4925150" y="1547700"/>
            <a:ext cx="3862200" cy="1071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&lt;button type=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"button"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Click Me!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&lt;button type=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Submit form!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&lt;button&gt; apibrėžimas ir naudojimas</a:t>
            </a:r>
            <a:endParaRPr/>
          </a:p>
        </p:txBody>
      </p:sp>
      <p:sp>
        <p:nvSpPr>
          <p:cNvPr id="353" name="Google Shape;353;p43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Elemento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&lt;button&gt;</a:t>
            </a:r>
            <a:r>
              <a:rPr lang="lt"/>
              <a:t> viduje galite įdėti tekstą (ir tokias žymes, kaip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&lt;i&gt;</a:t>
            </a:r>
            <a:r>
              <a:rPr lang="lt"/>
              <a:t>,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&lt;b&gt;</a:t>
            </a:r>
            <a:r>
              <a:rPr lang="lt"/>
              <a:t>,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lang="lt"/>
              <a:t>,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&lt;br&gt;</a:t>
            </a:r>
            <a:r>
              <a:rPr lang="lt"/>
              <a:t>,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&lt;img&gt;</a:t>
            </a:r>
            <a:r>
              <a:rPr lang="lt"/>
              <a:t> ir kt.).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Tai neįmanoma padaryti naudojant mygtuką sukurtą su elementu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/>
              <a:t>!</a:t>
            </a:r>
            <a:endParaRPr/>
          </a:p>
        </p:txBody>
      </p:sp>
      <p:sp>
        <p:nvSpPr>
          <p:cNvPr id="354" name="Google Shape;354;p43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&lt;button&gt; elementas</a:t>
            </a:r>
            <a:endParaRPr/>
          </a:p>
        </p:txBody>
      </p:sp>
      <p:sp>
        <p:nvSpPr>
          <p:cNvPr id="355" name="Google Shape;355;p43"/>
          <p:cNvSpPr/>
          <p:nvPr/>
        </p:nvSpPr>
        <p:spPr>
          <a:xfrm>
            <a:off x="4924625" y="1547700"/>
            <a:ext cx="3859200" cy="1156200"/>
          </a:xfrm>
          <a:prstGeom prst="roundRect">
            <a:avLst>
              <a:gd fmla="val 16667" name="adj"/>
            </a:avLst>
          </a:prstGeom>
          <a:solidFill>
            <a:srgbClr val="D9B9FF"/>
          </a:solidFill>
          <a:ln cap="flat" cmpd="sng" w="19050">
            <a:solidFill>
              <a:srgbClr val="994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Patarimas: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Visada nurodykite elemento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&lt;button&gt;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tipo atributą, kad naršyklėms nurodytumėte, kokio tipo mygtukas yra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Pastaba: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Naudodamiesi CSS, galite lengvai suformuoti mygtukus! Apie tai CSS paskaitoje :)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&lt;select&gt;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elementas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Apie &lt;select&gt; </a:t>
            </a:r>
            <a:endParaRPr/>
          </a:p>
        </p:txBody>
      </p:sp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&lt;select&gt; elementas</a:t>
            </a:r>
            <a:endParaRPr/>
          </a:p>
        </p:txBody>
      </p:sp>
      <p:sp>
        <p:nvSpPr>
          <p:cNvPr id="367" name="Google Shape;367;p45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Šis </a:t>
            </a:r>
            <a:r>
              <a:rPr lang="lt"/>
              <a:t>išskleidžiamas</a:t>
            </a:r>
            <a:r>
              <a:rPr lang="lt"/>
              <a:t> sąrašas naudojamas tada, kai pateikiame daug pasirinkimo variantų.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Tokius pavyzdžius dažnai galime pastebėti formoje pasirinkdami šalį/regioną pvz.: Vilniaus m., Vilniaus r., Klaipėdos m., Šilutės m. ir t.t.</a:t>
            </a:r>
            <a:endParaRPr/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000" y="1547700"/>
            <a:ext cx="4054800" cy="202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&lt;select&gt;</a:t>
            </a:r>
            <a:r>
              <a:rPr lang="lt"/>
              <a:t> pavyzdys</a:t>
            </a:r>
            <a:endParaRPr/>
          </a:p>
        </p:txBody>
      </p:sp>
      <p:sp>
        <p:nvSpPr>
          <p:cNvPr id="374" name="Google Shape;374;p46"/>
          <p:cNvSpPr txBox="1"/>
          <p:nvPr>
            <p:ph idx="2" type="body"/>
          </p:nvPr>
        </p:nvSpPr>
        <p:spPr>
          <a:xfrm>
            <a:off x="360300" y="1547700"/>
            <a:ext cx="3862200" cy="1874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Dažniausiai naudojamas formoje, kuomet norima užtikrinti teisingus duomenis.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Šiuo atveju sukuria dropdown sąrašą su 4 pasirinkimais - Volvo, BMW, Mercedes ir Audi.</a:t>
            </a:r>
            <a:endParaRPr/>
          </a:p>
        </p:txBody>
      </p:sp>
      <p:sp>
        <p:nvSpPr>
          <p:cNvPr id="375" name="Google Shape;375;p46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&lt;select&gt; elementas</a:t>
            </a:r>
            <a:endParaRPr/>
          </a:p>
        </p:txBody>
      </p:sp>
      <p:sp>
        <p:nvSpPr>
          <p:cNvPr id="376" name="Google Shape;376;p46"/>
          <p:cNvSpPr/>
          <p:nvPr/>
        </p:nvSpPr>
        <p:spPr>
          <a:xfrm>
            <a:off x="4925025" y="1547700"/>
            <a:ext cx="3862200" cy="1698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"cars"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Choose a car: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&lt;select name=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"cars"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"cars"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&lt;option value=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"volvo"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Volvo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&lt;option value=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"bmw"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BMW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&lt;option value=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"mercedes"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Mercedes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&lt;option value=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"audi"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Audi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&lt;/select&gt;</a:t>
            </a:r>
            <a:endParaRPr sz="105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46"/>
          <p:cNvSpPr/>
          <p:nvPr/>
        </p:nvSpPr>
        <p:spPr>
          <a:xfrm>
            <a:off x="4921625" y="3422100"/>
            <a:ext cx="3862200" cy="708900"/>
          </a:xfrm>
          <a:prstGeom prst="roundRect">
            <a:avLst>
              <a:gd fmla="val 16667" name="adj"/>
            </a:avLst>
          </a:prstGeom>
          <a:solidFill>
            <a:srgbClr val="D9B9FF"/>
          </a:solidFill>
          <a:ln cap="flat" cmpd="sng" w="19050">
            <a:solidFill>
              <a:srgbClr val="994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Patarimas: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Visada pridėkite žymą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, kad gautumėte geriausią pritaikymo neįgaliesiems praktiką!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&lt;select&gt;</a:t>
            </a:r>
            <a:r>
              <a:rPr lang="lt"/>
              <a:t> </a:t>
            </a:r>
            <a:r>
              <a:rPr lang="lt"/>
              <a:t>atributai</a:t>
            </a:r>
            <a:endParaRPr/>
          </a:p>
        </p:txBody>
      </p:sp>
      <p:graphicFrame>
        <p:nvGraphicFramePr>
          <p:cNvPr id="383" name="Google Shape;383;p47"/>
          <p:cNvGraphicFramePr/>
          <p:nvPr/>
        </p:nvGraphicFramePr>
        <p:xfrm>
          <a:off x="360300" y="89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{63416E4C-66BA-4E5C-B36B-51282EFA0CE9}</a:tableStyleId>
              </a:tblPr>
              <a:tblGrid>
                <a:gridCol w="1358750"/>
                <a:gridCol w="1566125"/>
                <a:gridCol w="4786625"/>
              </a:tblGrid>
              <a:tr h="4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Atributas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Reikšmė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Aprašymas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autofocus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autofocus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kad </a:t>
                      </a: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dropdown</a:t>
                      </a: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sąrašas turėtų būti automatiškai sufokusuotas, kai puslapis įkeliamas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disabled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disabled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kad </a:t>
                      </a: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dropdown</a:t>
                      </a: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sąrašas turėtų būti išjungtas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form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form_id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kuriai formai priklauso </a:t>
                      </a: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dropdown</a:t>
                      </a: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sąrašas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multiple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multiple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kad vienu metu galima pasirinkti kelias parinktis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name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 </a:t>
                      </a: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dropdown</a:t>
                      </a: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sąrašo pavadinimą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required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required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kad prieš pateikdamas formą vartotojas turi pasirinkti vertę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size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number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 matomų parinkčių skaičių </a:t>
                      </a:r>
                      <a:r>
                        <a:rPr i="1"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dropdown</a:t>
                      </a: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sąraše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HTML formos?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&lt;input&gt;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elementas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Pagrindiniai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/>
              <a:t> elemento tipai</a:t>
            </a:r>
            <a:endParaRPr/>
          </a:p>
        </p:txBody>
      </p:sp>
      <p:sp>
        <p:nvSpPr>
          <p:cNvPr id="394" name="Google Shape;394;p49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elementas</a:t>
            </a:r>
            <a:endParaRPr/>
          </a:p>
        </p:txBody>
      </p:sp>
      <p:sp>
        <p:nvSpPr>
          <p:cNvPr id="395" name="Google Shape;395;p49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text - leidžia įvesti bet kokį tekstą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checkbox - leidžia pažymėti laukelį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radio - leidžia pasirinkti tik vieną iš pateiktų variantų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password - laukas, kurio turinys nematomas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email - el. pašto adreso laukas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color - leidžia pasirinkti spalvą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hidden - turi savyje reikšmę, kuri nėra matoma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submit - spustelėjus, visa forma siunčiama į serverį</a:t>
            </a:r>
            <a:endParaRPr/>
          </a:p>
        </p:txBody>
      </p:sp>
      <p:sp>
        <p:nvSpPr>
          <p:cNvPr id="396" name="Google Shape;396;p49"/>
          <p:cNvSpPr txBox="1"/>
          <p:nvPr>
            <p:ph idx="3" type="body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Apie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/>
              <a:t> elementą</a:t>
            </a:r>
            <a:endParaRPr/>
          </a:p>
        </p:txBody>
      </p:sp>
      <p:sp>
        <p:nvSpPr>
          <p:cNvPr id="402" name="Google Shape;402;p50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Vienas iš dažniausiai naudojamų formos elementų yra elementas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t&gt;</a:t>
            </a:r>
            <a:r>
              <a:rPr lang="lt"/>
              <a:t>.</a:t>
            </a:r>
            <a:endParaRPr>
              <a:solidFill>
                <a:schemeClr val="dk2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Elementą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/>
              <a:t> galima rodyti keliais būdais ir rinkti skirtinga informaciją, priklausomai nuo type atributo.</a:t>
            </a:r>
            <a:endParaRPr/>
          </a:p>
        </p:txBody>
      </p:sp>
      <p:sp>
        <p:nvSpPr>
          <p:cNvPr id="403" name="Google Shape;403;p50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elementas</a:t>
            </a:r>
            <a:endParaRPr/>
          </a:p>
        </p:txBody>
      </p:sp>
      <p:sp>
        <p:nvSpPr>
          <p:cNvPr id="404" name="Google Shape;404;p50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"checkbox"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B6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&lt;input&gt;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atributai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b="1" lang="lt"/>
              <a:t>value</a:t>
            </a:r>
            <a:endParaRPr b="1"/>
          </a:p>
        </p:txBody>
      </p:sp>
      <p:sp>
        <p:nvSpPr>
          <p:cNvPr id="415" name="Google Shape;415;p52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16" name="Google Shape;416;p52"/>
          <p:cNvSpPr txBox="1"/>
          <p:nvPr>
            <p:ph idx="2" type="body"/>
          </p:nvPr>
        </p:nvSpPr>
        <p:spPr>
          <a:xfrm>
            <a:off x="360300" y="1547700"/>
            <a:ext cx="3862200" cy="122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Atributas value nurodo pradinę įvesties lauko vertę.</a:t>
            </a:r>
            <a:endParaRPr/>
          </a:p>
        </p:txBody>
      </p:sp>
      <p:sp>
        <p:nvSpPr>
          <p:cNvPr id="417" name="Google Shape;417;p52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"John"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b="1" lang="lt"/>
              <a:t>readonly</a:t>
            </a:r>
            <a:endParaRPr b="1"/>
          </a:p>
        </p:txBody>
      </p:sp>
      <p:sp>
        <p:nvSpPr>
          <p:cNvPr id="423" name="Google Shape;423;p53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Atributas readonly nurodo, kad įvesties laukas yra tik skaitomas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Tik skaitymo įvesties lauko negalima modifikuoti (tačiau vartotojas gali jį pažymėti, paryškinti ir nukopijuoti iš jo tekstą)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3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25" name="Google Shape;425;p53"/>
          <p:cNvSpPr/>
          <p:nvPr/>
        </p:nvSpPr>
        <p:spPr>
          <a:xfrm>
            <a:off x="2744550" y="3528600"/>
            <a:ext cx="6042600" cy="13494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 action=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"/action_page.php"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Country: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"country"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"Norway"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readonly&gt;&lt;br&gt;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b="1" lang="lt"/>
              <a:t>disabled</a:t>
            </a:r>
            <a:endParaRPr b="1"/>
          </a:p>
        </p:txBody>
      </p:sp>
      <p:sp>
        <p:nvSpPr>
          <p:cNvPr id="431" name="Google Shape;431;p54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Atributas disabled nurodo, kad įvesties laukas turi būti išjungtas.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Išjungto įvesties lauko negalima naudoti ir ant jo spustelėti.</a:t>
            </a:r>
            <a:endParaRPr/>
          </a:p>
        </p:txBody>
      </p:sp>
      <p:sp>
        <p:nvSpPr>
          <p:cNvPr id="432" name="Google Shape;432;p54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33" name="Google Shape;433;p54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"John"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disabled&gt;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b="1" lang="lt"/>
              <a:t>maxlength</a:t>
            </a:r>
            <a:endParaRPr b="1"/>
          </a:p>
        </p:txBody>
      </p:sp>
      <p:sp>
        <p:nvSpPr>
          <p:cNvPr id="439" name="Google Shape;439;p55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Atributas maxlength nurodo didžiausią įvesties lauke leidžiamą simbolių skaičių.</a:t>
            </a:r>
            <a:endParaRPr/>
          </a:p>
        </p:txBody>
      </p:sp>
      <p:sp>
        <p:nvSpPr>
          <p:cNvPr id="440" name="Google Shape;440;p55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41" name="Google Shape;441;p55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"John"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maxlength=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"4"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p55"/>
          <p:cNvSpPr/>
          <p:nvPr/>
        </p:nvSpPr>
        <p:spPr>
          <a:xfrm>
            <a:off x="4921625" y="2544250"/>
            <a:ext cx="3862200" cy="891600"/>
          </a:xfrm>
          <a:prstGeom prst="roundRect">
            <a:avLst>
              <a:gd fmla="val 16667" name="adj"/>
            </a:avLst>
          </a:prstGeom>
          <a:solidFill>
            <a:srgbClr val="D9B9FF"/>
          </a:solidFill>
          <a:ln cap="flat" cmpd="sng" w="19050">
            <a:solidFill>
              <a:srgbClr val="994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Pastaba: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Nustačius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maxlenght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 (maksimalų ilgį), įvesties lauke negalima įrašyti daugiau simbolių nei nurodyta. Tačiau šis atributas nepateikia jokių atsiliepimų. Jeigu norite įspėti vartotoją, reikėtų parašyti „JavaScript“ kodą.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Atributai </a:t>
            </a:r>
            <a:r>
              <a:rPr b="1" lang="lt"/>
              <a:t>min </a:t>
            </a:r>
            <a:r>
              <a:rPr lang="lt"/>
              <a:t>ir </a:t>
            </a:r>
            <a:r>
              <a:rPr b="1" lang="lt"/>
              <a:t>max</a:t>
            </a:r>
            <a:endParaRPr b="1"/>
          </a:p>
        </p:txBody>
      </p:sp>
      <p:sp>
        <p:nvSpPr>
          <p:cNvPr id="448" name="Google Shape;448;p56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Įvesties min ir max atributai nurodo mažiausią ir didžiausią įvesties lauko vertes.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„Min“ ir „Max“ atributai veikia su šiais įvesties tipais: </a:t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skaičius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diapazonas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data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vietinis laiko laikas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mėnuo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laikas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savaitė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6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50" name="Google Shape;450;p56"/>
          <p:cNvSpPr/>
          <p:nvPr/>
        </p:nvSpPr>
        <p:spPr>
          <a:xfrm>
            <a:off x="4925025" y="1547700"/>
            <a:ext cx="3862200" cy="871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"date"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max=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"1979-12-31"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"date"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min=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"2000-01-02"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min=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max=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"5"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b="1" lang="lt"/>
              <a:t>multiple</a:t>
            </a:r>
            <a:endParaRPr b="1"/>
          </a:p>
        </p:txBody>
      </p:sp>
      <p:sp>
        <p:nvSpPr>
          <p:cNvPr id="456" name="Google Shape;456;p57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Nurodo, kad vartotojui leidžiama įvesties lauke įvesti daugiau nei vieną vertę.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Multiple atributas veikia su šiais įvesties tipais: </a:t>
            </a:r>
            <a:r>
              <a:rPr b="1" lang="lt"/>
              <a:t>email </a:t>
            </a:r>
            <a:r>
              <a:rPr lang="lt"/>
              <a:t>ir </a:t>
            </a:r>
            <a:r>
              <a:rPr b="1" lang="lt"/>
              <a:t>file.</a:t>
            </a:r>
            <a:endParaRPr b="1"/>
          </a:p>
        </p:txBody>
      </p:sp>
      <p:sp>
        <p:nvSpPr>
          <p:cNvPr id="457" name="Google Shape;457;p57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58" name="Google Shape;458;p57"/>
          <p:cNvSpPr/>
          <p:nvPr/>
        </p:nvSpPr>
        <p:spPr>
          <a:xfrm>
            <a:off x="4716575" y="1547700"/>
            <a:ext cx="4070700" cy="71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"file"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"files"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"files"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multiple&gt;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HTML formos ir kam jos reikalingos?</a:t>
            </a:r>
            <a:endParaRPr/>
          </a:p>
        </p:txBody>
      </p:sp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HTML formos?</a:t>
            </a:r>
            <a:endParaRPr/>
          </a:p>
        </p:txBody>
      </p:sp>
      <p:sp>
        <p:nvSpPr>
          <p:cNvPr id="183" name="Google Shape;183;p22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formos reikalingos, kai norite surinkti tam tikrus duomenis iš svetainės lankytojo.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Pavyzdžiui, naudotojo registracijos metu norėtumėte rinkti tokią informaciją kaip: vardas, el. pašto adresas, kreditinė kortel</a:t>
            </a:r>
            <a:r>
              <a:rPr lang="lt"/>
              <a:t>ė </a:t>
            </a:r>
            <a:r>
              <a:rPr lang="lt"/>
              <a:t>ir kt.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b="1" lang="lt"/>
              <a:t>placeholder</a:t>
            </a:r>
            <a:endParaRPr b="1"/>
          </a:p>
        </p:txBody>
      </p:sp>
      <p:sp>
        <p:nvSpPr>
          <p:cNvPr id="464" name="Google Shape;464;p58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Placeholder nurodoma trumpa užuomina, apibūdinanti numatomą įvesties lauko vertę (pavyzdinė vertė arba trumpas numatomo formato aprašymas).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❏"/>
            </a:pPr>
            <a:r>
              <a:rPr lang="lt" sz="1400"/>
              <a:t>Užuomina rodoma įvesties lauke prieš vartotojui įvedant vertę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lt" sz="1400"/>
              <a:t>Atributas veikia su šiais įvesties tipais: 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text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search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url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tel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email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password</a:t>
            </a:r>
            <a:endParaRPr sz="1000"/>
          </a:p>
        </p:txBody>
      </p:sp>
      <p:sp>
        <p:nvSpPr>
          <p:cNvPr id="465" name="Google Shape;465;p58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pic>
        <p:nvPicPr>
          <p:cNvPr id="466" name="Google Shape;466;p58"/>
          <p:cNvPicPr preferRelativeResize="0"/>
          <p:nvPr/>
        </p:nvPicPr>
        <p:blipFill rotWithShape="1">
          <a:blip r:embed="rId3">
            <a:alphaModFix/>
          </a:blip>
          <a:srcRect b="19772" l="21813" r="21186" t="22259"/>
          <a:stretch/>
        </p:blipFill>
        <p:spPr>
          <a:xfrm>
            <a:off x="6165575" y="2544250"/>
            <a:ext cx="2618125" cy="9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/>
          <p:nvPr/>
        </p:nvSpPr>
        <p:spPr>
          <a:xfrm>
            <a:off x="4696250" y="1547700"/>
            <a:ext cx="4090800" cy="71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"tel"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placeholder=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"+3706 61581978"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type="title"/>
          </p:nvPr>
        </p:nvSpPr>
        <p:spPr>
          <a:xfrm>
            <a:off x="360300" y="9104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b="1" lang="lt"/>
              <a:t>required</a:t>
            </a:r>
            <a:endParaRPr b="1"/>
          </a:p>
        </p:txBody>
      </p:sp>
      <p:sp>
        <p:nvSpPr>
          <p:cNvPr id="473" name="Google Shape;473;p59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Required atributas nurodo, kad prieš pateikiant formą reikia užpildyti įvesties lauką.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Atributas veikia su šiais įvesties tipais: </a:t>
            </a:r>
            <a:endParaRPr/>
          </a:p>
          <a:p>
            <a:pPr indent="-322580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text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search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url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tel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email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password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date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number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checkbox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radio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file</a:t>
            </a:r>
            <a:endParaRPr sz="1600"/>
          </a:p>
        </p:txBody>
      </p:sp>
      <p:sp>
        <p:nvSpPr>
          <p:cNvPr id="474" name="Google Shape;474;p59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pic>
        <p:nvPicPr>
          <p:cNvPr id="475" name="Google Shape;475;p59"/>
          <p:cNvPicPr preferRelativeResize="0"/>
          <p:nvPr/>
        </p:nvPicPr>
        <p:blipFill rotWithShape="1">
          <a:blip r:embed="rId3">
            <a:alphaModFix/>
          </a:blip>
          <a:srcRect b="33976" l="7398" r="19277" t="22757"/>
          <a:stretch/>
        </p:blipFill>
        <p:spPr>
          <a:xfrm>
            <a:off x="6360750" y="2488550"/>
            <a:ext cx="2423100" cy="107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6" name="Google Shape;476;p59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required&gt;</a:t>
            </a:r>
            <a:endParaRPr sz="11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b="1" lang="lt"/>
              <a:t>step</a:t>
            </a:r>
            <a:endParaRPr b="1"/>
          </a:p>
        </p:txBody>
      </p:sp>
      <p:sp>
        <p:nvSpPr>
          <p:cNvPr id="482" name="Google Shape;482;p60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Step atributas nurodo įvesties lauko skaičių intervalus.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Pavyzdys: jei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step= 3</a:t>
            </a:r>
            <a:r>
              <a:rPr lang="lt"/>
              <a:t>, įvesti skaičiai gali būti -3, 0, 3, 6 ir t.t.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Atributas veikia su šiais įvesties tipais: number, range, date, month, time ir week.</a:t>
            </a:r>
            <a:endParaRPr/>
          </a:p>
        </p:txBody>
      </p:sp>
      <p:sp>
        <p:nvSpPr>
          <p:cNvPr id="483" name="Google Shape;483;p60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84" name="Google Shape;484;p60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"points"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"points"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step=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"3"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b="1" lang="lt"/>
              <a:t>autofocus</a:t>
            </a:r>
            <a:endParaRPr b="1"/>
          </a:p>
        </p:txBody>
      </p:sp>
      <p:sp>
        <p:nvSpPr>
          <p:cNvPr id="490" name="Google Shape;490;p61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Autofocus atributas nurodo, kad įkelties laukas turėtų būti automatiškai sufokusuotas, kai puslapis užkraunamas.</a:t>
            </a:r>
            <a:endParaRPr/>
          </a:p>
        </p:txBody>
      </p:sp>
      <p:sp>
        <p:nvSpPr>
          <p:cNvPr id="491" name="Google Shape;491;p61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92" name="Google Shape;492;p61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autofocus&gt;</a:t>
            </a:r>
            <a:endParaRPr sz="11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B6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Kiti naudingi </a:t>
            </a:r>
            <a:r>
              <a:rPr lang="lt"/>
              <a:t>&lt;form&gt; atributai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b="1" lang="lt"/>
              <a:t>autocomplete</a:t>
            </a:r>
            <a:endParaRPr b="1"/>
          </a:p>
        </p:txBody>
      </p:sp>
      <p:sp>
        <p:nvSpPr>
          <p:cNvPr id="503" name="Google Shape;503;p63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Kiti naudingi &lt;input&gt; atributai</a:t>
            </a:r>
            <a:endParaRPr/>
          </a:p>
        </p:txBody>
      </p:sp>
      <p:sp>
        <p:nvSpPr>
          <p:cNvPr id="504" name="Google Shape;504;p63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Autocomplete atributas nurodo, formoje ar įvesties lauke turi būti įjungtas ar išjungtas automatinis užbaigimas.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Leidžia naršyklei nuspėti vertę. Kai vartotojas pradeda rašyti į lauką reikšmes, naršyklė turėtų rodyti lauko užpildymo parinktis, remdamasi anksčiau įvestomis reikšmėmis.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550" y="2629900"/>
            <a:ext cx="3215149" cy="22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3"/>
          <p:cNvSpPr/>
          <p:nvPr/>
        </p:nvSpPr>
        <p:spPr>
          <a:xfrm>
            <a:off x="4921625" y="1547700"/>
            <a:ext cx="3862200" cy="952800"/>
          </a:xfrm>
          <a:prstGeom prst="roundRect">
            <a:avLst>
              <a:gd fmla="val 16667" name="adj"/>
            </a:avLst>
          </a:prstGeom>
          <a:solidFill>
            <a:srgbClr val="D9B9FF"/>
          </a:solidFill>
          <a:ln cap="flat" cmpd="sng" w="19050">
            <a:solidFill>
              <a:srgbClr val="994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Patarimas: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gali būti, kad formos automatinis užpildymas bus „įjungtas“ arba „išjungtas“ konkretiems įvesties laukams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latin typeface="Overpass"/>
                <a:ea typeface="Overpass"/>
                <a:cs typeface="Overpass"/>
                <a:sym typeface="Overpass"/>
              </a:rPr>
              <a:t>Pastaba: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autocomplete atributas veikia su šiais &lt;input&gt; tipais: text, search, url, tel, email, password, datepickers, range, color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1" name="Google Shape;511;p64"/>
          <p:cNvGraphicFramePr/>
          <p:nvPr/>
        </p:nvGraphicFramePr>
        <p:xfrm>
          <a:off x="92750" y="77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{9ECFC792-B3AE-4C3F-9A9F-0B955FBBC612}</a:tableStyleId>
              </a:tblPr>
              <a:tblGrid>
                <a:gridCol w="4929525"/>
              </a:tblGrid>
              <a:tr h="780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form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action=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"/submit_endpoint"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autocomplete=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"on"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for=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"email"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&gt;Enter your e-mail:&lt;/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input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type=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"email"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name=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"email"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autocomplete=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"off"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for=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"password"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&gt;Enter your password:&lt;/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input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type=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"password"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name=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"password"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input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type=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"submit"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value=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"Submit"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form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AAAAAA"/>
                        </a:solidFill>
                        <a:highlight>
                          <a:schemeClr val="dk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2" name="Google Shape;512;p64"/>
          <p:cNvSpPr txBox="1"/>
          <p:nvPr/>
        </p:nvSpPr>
        <p:spPr>
          <a:xfrm>
            <a:off x="2628325" y="4619500"/>
            <a:ext cx="136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solidFill>
                  <a:srgbClr val="FF73FD"/>
                </a:solidFill>
                <a:latin typeface="Overpass"/>
                <a:ea typeface="Overpass"/>
                <a:cs typeface="Overpass"/>
                <a:sym typeface="Overpass"/>
              </a:rPr>
              <a:t>Galite kopijuoti kodą</a:t>
            </a:r>
            <a:endParaRPr sz="1000">
              <a:solidFill>
                <a:srgbClr val="FF73F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022275" y="3097000"/>
            <a:ext cx="3378900" cy="186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2A1A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Autocomplete atributą galima naudoti šiems elementams: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514" name="Google Shape;514;p64"/>
          <p:cNvGraphicFramePr/>
          <p:nvPr/>
        </p:nvGraphicFramePr>
        <p:xfrm>
          <a:off x="5158900" y="378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{63416E4C-66BA-4E5C-B36B-51282EFA0CE9}</a:tableStyleId>
              </a:tblPr>
              <a:tblGrid>
                <a:gridCol w="810025"/>
                <a:gridCol w="2295625"/>
              </a:tblGrid>
              <a:tr h="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0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Elementas</a:t>
                      </a:r>
                      <a:endParaRPr b="1" sz="10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0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Atributas</a:t>
                      </a:r>
                      <a:endParaRPr b="1" sz="10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&lt;form&gt;</a:t>
                      </a:r>
                      <a:endParaRPr sz="10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autocomplete</a:t>
                      </a:r>
                      <a:endParaRPr sz="10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&lt;input&gt;</a:t>
                      </a:r>
                      <a:endParaRPr sz="10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autocomplete</a:t>
                      </a:r>
                      <a:endParaRPr sz="10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b="0" l="0" r="13171" t="0"/>
          <a:stretch/>
        </p:blipFill>
        <p:spPr>
          <a:xfrm>
            <a:off x="5022275" y="738225"/>
            <a:ext cx="3242276" cy="20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b="1" lang="lt"/>
              <a:t>novalidate</a:t>
            </a:r>
            <a:endParaRPr b="1"/>
          </a:p>
        </p:txBody>
      </p:sp>
      <p:sp>
        <p:nvSpPr>
          <p:cNvPr id="521" name="Google Shape;521;p65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Išjungia laukelio validaciją.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Novalidate atributas yra loginis (boolean).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(Boolean) atributo buvimas elemente reiškia </a:t>
            </a:r>
            <a:r>
              <a:rPr i="1" lang="lt"/>
              <a:t>teisingą</a:t>
            </a:r>
            <a:r>
              <a:rPr lang="lt"/>
              <a:t> vertę, o atributo nebuvimas reiškia </a:t>
            </a:r>
            <a:r>
              <a:rPr i="1" lang="lt"/>
              <a:t>klaidingą</a:t>
            </a:r>
            <a:r>
              <a:rPr lang="lt"/>
              <a:t> vertę.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5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Kiti naudingi &lt;input&gt; atributai</a:t>
            </a:r>
            <a:endParaRPr/>
          </a:p>
        </p:txBody>
      </p:sp>
      <p:sp>
        <p:nvSpPr>
          <p:cNvPr id="523" name="Google Shape;523;p65"/>
          <p:cNvSpPr/>
          <p:nvPr/>
        </p:nvSpPr>
        <p:spPr>
          <a:xfrm>
            <a:off x="4575375" y="1547700"/>
            <a:ext cx="4211700" cy="1542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action=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"/submit_endpoint"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novalidate&gt;</a:t>
            </a:r>
            <a:b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for=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&gt;Enter your e-mail:&lt;/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/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1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7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Sukurti apmokėjimo formą</a:t>
            </a:r>
            <a:endParaRPr/>
          </a:p>
        </p:txBody>
      </p:sp>
      <p:sp>
        <p:nvSpPr>
          <p:cNvPr id="534" name="Google Shape;534;p67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Užduotis 1</a:t>
            </a:r>
            <a:endParaRPr/>
          </a:p>
        </p:txBody>
      </p:sp>
      <p:sp>
        <p:nvSpPr>
          <p:cNvPr id="535" name="Google Shape;535;p67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293370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Panaudoti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-293370" lvl="0" marL="457200" rtl="0" algn="l">
              <a:spcBef>
                <a:spcPts val="1000"/>
              </a:spcBef>
              <a:spcAft>
                <a:spcPts val="0"/>
              </a:spcAft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Naudoti </a:t>
            </a:r>
            <a:r>
              <a:rPr b="1" lang="lt">
                <a:solidFill>
                  <a:schemeClr val="dk1"/>
                </a:solidFill>
              </a:rPr>
              <a:t>atitinkamus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>
                <a:solidFill>
                  <a:schemeClr val="dk1"/>
                </a:solidFill>
              </a:rPr>
              <a:t> tipus</a:t>
            </a:r>
            <a:endParaRPr>
              <a:solidFill>
                <a:schemeClr val="dk1"/>
              </a:solidFill>
            </a:endParaRPr>
          </a:p>
          <a:p>
            <a:pPr indent="-293370" lvl="0" marL="457200" rtl="0" algn="l">
              <a:spcBef>
                <a:spcPts val="1000"/>
              </a:spcBef>
              <a:spcAft>
                <a:spcPts val="0"/>
              </a:spcAft>
              <a:buSzPct val="66666"/>
              <a:buChar char="❏"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lang="lt">
                <a:solidFill>
                  <a:schemeClr val="dk1"/>
                </a:solidFill>
              </a:rPr>
              <a:t> turėtų būti </a:t>
            </a:r>
            <a:r>
              <a:rPr b="1" lang="lt">
                <a:solidFill>
                  <a:schemeClr val="dk1"/>
                </a:solidFill>
              </a:rPr>
              <a:t>paspaudžiami</a:t>
            </a:r>
            <a:endParaRPr b="1">
              <a:solidFill>
                <a:schemeClr val="dk1"/>
              </a:solidFill>
            </a:endParaRPr>
          </a:p>
          <a:p>
            <a:pPr indent="-29337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Pažymėti laukeliai turi būti </a:t>
            </a:r>
            <a:r>
              <a:rPr i="1" lang="lt">
                <a:solidFill>
                  <a:schemeClr val="dk1"/>
                </a:solidFill>
              </a:rPr>
              <a:t>būtini</a:t>
            </a:r>
            <a:endParaRPr i="1">
              <a:solidFill>
                <a:schemeClr val="dk1"/>
              </a:solidFill>
            </a:endParaRPr>
          </a:p>
          <a:p>
            <a:pPr indent="-29337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Kortelės numeris turi būti </a:t>
            </a:r>
            <a:r>
              <a:rPr b="1" lang="lt">
                <a:solidFill>
                  <a:schemeClr val="dk1"/>
                </a:solidFill>
              </a:rPr>
              <a:t>16</a:t>
            </a:r>
            <a:r>
              <a:rPr lang="lt">
                <a:solidFill>
                  <a:schemeClr val="dk1"/>
                </a:solidFill>
              </a:rPr>
              <a:t> simbolių</a:t>
            </a:r>
            <a:endParaRPr>
              <a:solidFill>
                <a:schemeClr val="dk1"/>
              </a:solidFill>
            </a:endParaRPr>
          </a:p>
          <a:p>
            <a:pPr indent="-29337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Siųsti formą naudojant HTTP POST metodą</a:t>
            </a:r>
            <a:endParaRPr>
              <a:solidFill>
                <a:schemeClr val="dk1"/>
              </a:solidFill>
            </a:endParaRPr>
          </a:p>
          <a:p>
            <a:pPr indent="-293370" lvl="0" marL="457200" rtl="0" algn="l">
              <a:spcBef>
                <a:spcPts val="1000"/>
              </a:spcBef>
              <a:spcAft>
                <a:spcPts val="0"/>
              </a:spcAft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“Validate the payment” mygtukui panaudoti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&lt;button&gt;</a:t>
            </a:r>
            <a:r>
              <a:rPr lang="lt">
                <a:solidFill>
                  <a:schemeClr val="dk1"/>
                </a:solidFill>
              </a:rPr>
              <a:t> elementą</a:t>
            </a:r>
            <a:endParaRPr/>
          </a:p>
          <a:p>
            <a:pPr indent="-29337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200FF"/>
              </a:buClr>
              <a:buSzPct val="66666"/>
              <a:buChar char="❏"/>
            </a:pPr>
            <a:r>
              <a:rPr lang="lt">
                <a:solidFill>
                  <a:srgbClr val="1200FF"/>
                </a:solidFill>
              </a:rPr>
              <a:t>Papildomai galite pridėti formai papildomų stilių (pvz. stilizuokite “Validate the payment” mygtuką)</a:t>
            </a:r>
            <a:endParaRPr>
              <a:solidFill>
                <a:srgbClr val="1200FF"/>
              </a:solidFill>
            </a:endParaRPr>
          </a:p>
        </p:txBody>
      </p:sp>
      <p:pic>
        <p:nvPicPr>
          <p:cNvPr id="536" name="Google Shape;536;p67"/>
          <p:cNvPicPr preferRelativeResize="0"/>
          <p:nvPr/>
        </p:nvPicPr>
        <p:blipFill rotWithShape="1">
          <a:blip r:embed="rId3">
            <a:alphaModFix/>
          </a:blip>
          <a:srcRect b="2793" l="5236" r="6905" t="1219"/>
          <a:stretch/>
        </p:blipFill>
        <p:spPr>
          <a:xfrm>
            <a:off x="6064175" y="935747"/>
            <a:ext cx="2719500" cy="3942300"/>
          </a:xfrm>
          <a:prstGeom prst="roundRect">
            <a:avLst>
              <a:gd fmla="val 6514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lt"/>
              <a:t>HTML formų pavyzdžiai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525" y="1080013"/>
            <a:ext cx="2639300" cy="35609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2A1A6">
                <a:alpha val="50000"/>
              </a:srgbClr>
            </a:outerShdw>
          </a:effectLst>
        </p:spPr>
      </p:pic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425" y="1080025"/>
            <a:ext cx="4578043" cy="35609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2A1A6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O kur saugoti informaciją?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formspree.io</a:t>
            </a:r>
            <a:endParaRPr/>
          </a:p>
        </p:txBody>
      </p:sp>
      <p:pic>
        <p:nvPicPr>
          <p:cNvPr id="547" name="Google Shape;5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63" y="1713325"/>
            <a:ext cx="7752600" cy="316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1"/>
          <p:cNvSpPr txBox="1"/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2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Prijungti apmokėjimo formą </a:t>
            </a:r>
            <a:r>
              <a:rPr b="1" lang="lt"/>
              <a:t>Formspree</a:t>
            </a:r>
            <a:endParaRPr b="1"/>
          </a:p>
        </p:txBody>
      </p:sp>
      <p:sp>
        <p:nvSpPr>
          <p:cNvPr id="562" name="Google Shape;562;p72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Užduotis 2</a:t>
            </a:r>
            <a:endParaRPr/>
          </a:p>
        </p:txBody>
      </p:sp>
      <p:sp>
        <p:nvSpPr>
          <p:cNvPr id="563" name="Google Shape;563;p72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Susikurti paskyrą Fromspree.io puslapyje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Pridėti apmokėjimo formą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Siųsti formą į </a:t>
            </a:r>
            <a:r>
              <a:rPr b="1" lang="lt"/>
              <a:t>Formspree</a:t>
            </a:r>
            <a:endParaRPr b="1"/>
          </a:p>
        </p:txBody>
      </p:sp>
      <p:pic>
        <p:nvPicPr>
          <p:cNvPr id="564" name="Google Shape;5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025" y="2938375"/>
            <a:ext cx="4868100" cy="193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4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Atkartoti Instagram prisijungimo formą</a:t>
            </a:r>
            <a:endParaRPr/>
          </a:p>
        </p:txBody>
      </p:sp>
      <p:sp>
        <p:nvSpPr>
          <p:cNvPr id="574" name="Google Shape;574;p74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Namų darbas</a:t>
            </a:r>
            <a:endParaRPr/>
          </a:p>
        </p:txBody>
      </p:sp>
      <p:sp>
        <p:nvSpPr>
          <p:cNvPr id="575" name="Google Shape;575;p74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Kaip galima </a:t>
            </a:r>
            <a:r>
              <a:rPr b="1" lang="lt"/>
              <a:t>tiksliau </a:t>
            </a:r>
            <a:r>
              <a:rPr lang="lt"/>
              <a:t>atkartokite Instagram prisijungimo formą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Prieš pradedant patyrinėkite Instagram prisijungimo formą su </a:t>
            </a:r>
            <a:r>
              <a:rPr b="1" lang="lt"/>
              <a:t>Inspect </a:t>
            </a:r>
            <a:r>
              <a:rPr lang="lt"/>
              <a:t>įrankiu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lt" sz="1400"/>
              <a:t>Galite ignoruoti “Show”/”Hide” mygtuką (nes jam reikėtų JavaScript</a:t>
            </a:r>
            <a:r>
              <a:rPr i="1" lang="lt" sz="1400"/>
              <a:t>)</a:t>
            </a:r>
            <a:endParaRPr i="1" sz="1400"/>
          </a:p>
        </p:txBody>
      </p:sp>
      <p:pic>
        <p:nvPicPr>
          <p:cNvPr id="576" name="Google Shape;5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775" y="1080475"/>
            <a:ext cx="2462925" cy="381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2A1A6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Formos elementai</a:t>
            </a:r>
            <a:endParaRPr/>
          </a:p>
        </p:txBody>
      </p:sp>
      <p:sp>
        <p:nvSpPr>
          <p:cNvPr id="196" name="Google Shape;196;p24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Galimi įvairūs formos elementai, pvz., teksto laukai, tekstinės srities laukai, išskleidžiamieji meniu, radijo mygtukai ir kt.</a:t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1652050" y="3356662"/>
            <a:ext cx="1570800" cy="152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2A1A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3505620" y="3356662"/>
            <a:ext cx="1570800" cy="152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2A1A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5359189" y="3356662"/>
            <a:ext cx="1570800" cy="152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2A1A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7212759" y="3356662"/>
            <a:ext cx="1570800" cy="152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92A1A6">
                <a:alpha val="7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b="0" l="17268" r="16466" t="0"/>
          <a:stretch/>
        </p:blipFill>
        <p:spPr>
          <a:xfrm>
            <a:off x="1779337" y="3572273"/>
            <a:ext cx="1316358" cy="109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624" y="3616696"/>
            <a:ext cx="1570931" cy="10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9186" y="3556128"/>
            <a:ext cx="1570931" cy="112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2769" y="3416804"/>
            <a:ext cx="1570931" cy="140107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1965167" y="3030958"/>
            <a:ext cx="9447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Dropdowns</a:t>
            </a:r>
            <a:endParaRPr sz="1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3943738" y="3030958"/>
            <a:ext cx="705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Buttons</a:t>
            </a:r>
            <a:endParaRPr sz="1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5643426" y="2935025"/>
            <a:ext cx="1002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Text input &amp; Checkboxes </a:t>
            </a:r>
            <a:endParaRPr sz="1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7452134" y="3038364"/>
            <a:ext cx="1092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Radio buttons</a:t>
            </a:r>
            <a:endParaRPr sz="1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HTML formos?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Kaip kuriamos HTML formos?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HTML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r>
              <a:rPr lang="lt"/>
              <a:t> elementas</a:t>
            </a:r>
            <a:endParaRPr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Kaip kuriamos HTML formos?</a:t>
            </a: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 action = 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"Script URL"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method = 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"GET|POST"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form elements like input, textarea etc.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6CB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2" name="Google Shape;222;p26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žyma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r>
              <a:rPr lang="lt"/>
              <a:t> naudojama kuriant HTML formą ir turi tokią sintaksę -&gt;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Forma paims lankytojo įvestą informaciją, o tada paskelbs(post) ją  back-end programoje. Back-end programa atliks reikiamą perduotų duomenų apdorojimą.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Pagrindiniai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r>
              <a:rPr lang="lt"/>
              <a:t> </a:t>
            </a:r>
            <a:r>
              <a:rPr lang="lt"/>
              <a:t>atributai</a:t>
            </a:r>
            <a:endParaRPr/>
          </a:p>
        </p:txBody>
      </p:sp>
      <p:graphicFrame>
        <p:nvGraphicFramePr>
          <p:cNvPr id="228" name="Google Shape;228;p27"/>
          <p:cNvGraphicFramePr/>
          <p:nvPr/>
        </p:nvGraphicFramePr>
        <p:xfrm>
          <a:off x="360288" y="959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{63416E4C-66BA-4E5C-B36B-51282EFA0CE9}</a:tableStyleId>
              </a:tblPr>
              <a:tblGrid>
                <a:gridCol w="2570500"/>
                <a:gridCol w="2570500"/>
                <a:gridCol w="2570500"/>
              </a:tblGrid>
              <a:tr h="35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Atributas</a:t>
                      </a:r>
                      <a:endParaRPr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Aprašymas</a:t>
                      </a:r>
                      <a:endParaRPr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1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action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Back-end kodas paruoštas apdoroti jūsų perduodamus duomenis.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54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method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Metodas skirtas duomenų perdavimui.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Dažniausiai naudojami </a:t>
                      </a:r>
                      <a:r>
                        <a:rPr i="1"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GET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ir </a:t>
                      </a:r>
                      <a:r>
                        <a:rPr i="1"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POST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metodai.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8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target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Nurodykite kaip ir kurį bus rodomas rezultatas išsiuntus formą. Tam reikia tokių verčių kaip </a:t>
                      </a:r>
                      <a:r>
                        <a:rPr i="1"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_blank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, </a:t>
                      </a:r>
                      <a:r>
                        <a:rPr i="1"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_self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, </a:t>
                      </a:r>
                      <a:r>
                        <a:rPr i="1"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_parent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ir kt.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14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enctype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Galite naudoti atributą enctype norėdami nurodyti, kaip naršyklė užkoduoja duomenis prieš siųsdama juos į serverį. Galimos reikšmės yra: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verpass"/>
                        <a:buChar char="❏"/>
                      </a:pPr>
                      <a:r>
                        <a:rPr i="1"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</a:t>
                      </a:r>
                      <a:r>
                        <a:rPr i="1"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pplication/x-www-form-urlencoded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verpass"/>
                        <a:buChar char="❏"/>
                      </a:pPr>
                      <a:r>
                        <a:rPr i="1"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mutlipart/form-data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(naudojama, kai norite įkelti nuotraukas, Word ar PDF failus ir kt.)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 Academ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4611CBA61D1D46B77278723EF8E0B6" ma:contentTypeVersion="12" ma:contentTypeDescription="Create a new document." ma:contentTypeScope="" ma:versionID="3838e181a08f59b0073b147469b785c2">
  <xsd:schema xmlns:xsd="http://www.w3.org/2001/XMLSchema" xmlns:xs="http://www.w3.org/2001/XMLSchema" xmlns:p="http://schemas.microsoft.com/office/2006/metadata/properties" xmlns:ns2="d2a4cd15-3cfd-41d6-8176-15b04c6afb70" xmlns:ns3="c5f77c03-4c2c-4f22-839f-757deb61ca13" targetNamespace="http://schemas.microsoft.com/office/2006/metadata/properties" ma:root="true" ma:fieldsID="58ec2fc81cc5010cb0b78a59a31ea501" ns2:_="" ns3:_="">
    <xsd:import namespace="d2a4cd15-3cfd-41d6-8176-15b04c6afb70"/>
    <xsd:import namespace="c5f77c03-4c2c-4f22-839f-757deb61ca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4cd15-3cfd-41d6-8176-15b04c6afb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f00a109-fcd0-44f6-b988-7507babe26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77c03-4c2c-4f22-839f-757deb61ca1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d5a986b-3533-46ce-ba9b-4cc3a369b278}" ma:internalName="TaxCatchAll" ma:showField="CatchAllData" ma:web="c5f77c03-4c2c-4f22-839f-757deb61ca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a4cd15-3cfd-41d6-8176-15b04c6afb70">
      <Terms xmlns="http://schemas.microsoft.com/office/infopath/2007/PartnerControls"/>
    </lcf76f155ced4ddcb4097134ff3c332f>
    <TaxCatchAll xmlns="c5f77c03-4c2c-4f22-839f-757deb61ca13" xsi:nil="true"/>
  </documentManagement>
</p:properties>
</file>

<file path=customXml/itemProps1.xml><?xml version="1.0" encoding="utf-8"?>
<ds:datastoreItem xmlns:ds="http://schemas.openxmlformats.org/officeDocument/2006/customXml" ds:itemID="{3440EE8B-574A-4FB0-9A0B-A467C2F3DB55}"/>
</file>

<file path=customXml/itemProps2.xml><?xml version="1.0" encoding="utf-8"?>
<ds:datastoreItem xmlns:ds="http://schemas.openxmlformats.org/officeDocument/2006/customXml" ds:itemID="{8CD7FDD0-6CB8-4AAE-8341-55DB8B81C0C0}"/>
</file>

<file path=customXml/itemProps3.xml><?xml version="1.0" encoding="utf-8"?>
<ds:datastoreItem xmlns:ds="http://schemas.openxmlformats.org/officeDocument/2006/customXml" ds:itemID="{50C6D84F-195F-43AF-9E83-E32ED99DAAE3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0x0101007E4611CBA61D1D46B77278723EF8E0B6</vt:lpwstr>
  </property>
</Properties>
</file>